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agmatica Bold" charset="1" panose="020B0703040502020204"/>
      <p:regular r:id="rId16"/>
    </p:embeddedFont>
    <p:embeddedFont>
      <p:font typeface="Arial Bold" charset="1" panose="020B0802020202020204"/>
      <p:regular r:id="rId17"/>
    </p:embeddedFont>
    <p:embeddedFont>
      <p:font typeface="Radnika Next Heavy" charset="1" panose="00000A00000000000000"/>
      <p:regular r:id="rId18"/>
    </p:embeddedFont>
    <p:embeddedFont>
      <p:font typeface="Radnika Next Bold" charset="1" panose="00000800000000000000"/>
      <p:regular r:id="rId19"/>
    </p:embeddedFont>
    <p:embeddedFont>
      <p:font typeface="Radnika Next Light" charset="1" panose="00000400000000000000"/>
      <p:regular r:id="rId20"/>
    </p:embeddedFont>
    <p:embeddedFont>
      <p:font typeface="Stavok Grotesque Light" charset="1" panose="00000400000000000000"/>
      <p:regular r:id="rId21"/>
    </p:embeddedFont>
    <p:embeddedFont>
      <p:font typeface="Berthold Block" charset="1" panose="02000506040000020004"/>
      <p:regular r:id="rId22"/>
    </p:embeddedFont>
    <p:embeddedFont>
      <p:font typeface="Bricolage Grotesque" charset="1" panose="020B0605040402000204"/>
      <p:regular r:id="rId23"/>
    </p:embeddedFont>
    <p:embeddedFont>
      <p:font typeface="Arimo" charset="1" panose="020B0604020202020204"/>
      <p:regular r:id="rId24"/>
    </p:embeddedFont>
    <p:embeddedFont>
      <p:font typeface="Sloop Script Pro" charset="1" panose="00000000000000090000"/>
      <p:regular r:id="rId25"/>
    </p:embeddedFont>
    <p:embeddedFont>
      <p:font typeface="Arimo Bold" charset="1" panose="020B0704020202020204"/>
      <p:regular r:id="rId26"/>
    </p:embeddedFont>
    <p:embeddedFont>
      <p:font typeface="Aileron Bold" charset="1" panose="00000800000000000000"/>
      <p:regular r:id="rId27"/>
    </p:embeddedFont>
    <p:embeddedFont>
      <p:font typeface="Aileron Ultra-Bold" charset="1" panose="00000A00000000000000"/>
      <p:regular r:id="rId28"/>
    </p:embeddedFont>
    <p:embeddedFont>
      <p:font typeface="Telegraf" charset="1" panose="00000500000000000000"/>
      <p:regular r:id="rId29"/>
    </p:embeddedFont>
    <p:embeddedFont>
      <p:font typeface="Telegraf Bold" charset="1" panose="0000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80227" y="3165992"/>
            <a:ext cx="13124227" cy="11191386"/>
          </a:xfrm>
          <a:custGeom>
            <a:avLst/>
            <a:gdLst/>
            <a:ahLst/>
            <a:cxnLst/>
            <a:rect r="r" b="b" t="t" l="l"/>
            <a:pathLst>
              <a:path h="11191386" w="13124227">
                <a:moveTo>
                  <a:pt x="0" y="0"/>
                </a:moveTo>
                <a:lnTo>
                  <a:pt x="13124227" y="0"/>
                </a:lnTo>
                <a:lnTo>
                  <a:pt x="13124227" y="11191387"/>
                </a:lnTo>
                <a:lnTo>
                  <a:pt x="0" y="11191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4798" y="-4985221"/>
            <a:ext cx="8493933" cy="8493933"/>
          </a:xfrm>
          <a:custGeom>
            <a:avLst/>
            <a:gdLst/>
            <a:ahLst/>
            <a:cxnLst/>
            <a:rect r="r" b="b" t="t" l="l"/>
            <a:pathLst>
              <a:path h="8493933" w="8493933">
                <a:moveTo>
                  <a:pt x="0" y="0"/>
                </a:moveTo>
                <a:lnTo>
                  <a:pt x="8493934" y="0"/>
                </a:lnTo>
                <a:lnTo>
                  <a:pt x="8493934" y="8493933"/>
                </a:lnTo>
                <a:lnTo>
                  <a:pt x="0" y="8493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79029" y="256905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78736" y="3234761"/>
            <a:ext cx="10196984" cy="2184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035"/>
              </a:lnSpc>
            </a:pPr>
            <a:r>
              <a:rPr lang="en-US" b="true" sz="17429" spc="-1481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AURORA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05488" y="5038725"/>
            <a:ext cx="2139169" cy="91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 spc="-342">
                <a:solidFill>
                  <a:srgbClr val="5876CB"/>
                </a:solidFill>
                <a:latin typeface="Arial Bold"/>
                <a:ea typeface="Arial Bold"/>
                <a:cs typeface="Arial Bold"/>
                <a:sym typeface="Arial Bold"/>
              </a:rPr>
              <a:t>CECELIA LEE </a:t>
            </a:r>
          </a:p>
          <a:p>
            <a:pPr algn="l">
              <a:lnSpc>
                <a:spcPts val="3500"/>
              </a:lnSpc>
            </a:pPr>
            <a:r>
              <a:rPr lang="en-US" b="true" sz="2500" spc="-342">
                <a:solidFill>
                  <a:srgbClr val="5876CB"/>
                </a:solidFill>
                <a:latin typeface="Arial Bold"/>
                <a:ea typeface="Arial Bold"/>
                <a:cs typeface="Arial Bold"/>
                <a:sym typeface="Arial Bold"/>
              </a:rPr>
              <a:t>12 AUG 2025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95475"/>
            <a:ext cx="18288000" cy="585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40"/>
              </a:lnSpc>
            </a:pPr>
            <a:r>
              <a:rPr lang="en-US" b="true" sz="29233" spc="-3537">
                <a:solidFill>
                  <a:srgbClr val="FEFEFE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THANK </a:t>
            </a:r>
          </a:p>
          <a:p>
            <a:pPr algn="ctr" marL="0" indent="0" lvl="0">
              <a:lnSpc>
                <a:spcPts val="21340"/>
              </a:lnSpc>
            </a:pPr>
            <a:r>
              <a:rPr lang="en-US" b="true" sz="29233" spc="-3537">
                <a:solidFill>
                  <a:srgbClr val="FEFEFE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YOU 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138768" y="8288920"/>
            <a:ext cx="2513344" cy="433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4"/>
              </a:lnSpc>
            </a:pPr>
            <a:r>
              <a:rPr lang="en-US" b="true" sz="1800" spc="-54">
                <a:solidFill>
                  <a:srgbClr val="C72A09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PRESENTED BY </a:t>
            </a:r>
          </a:p>
          <a:p>
            <a:pPr algn="r" marL="0" indent="0" lvl="0">
              <a:lnSpc>
                <a:spcPts val="1674"/>
              </a:lnSpc>
            </a:pPr>
            <a:r>
              <a:rPr lang="en-US" b="true" sz="1800" spc="-54">
                <a:solidFill>
                  <a:srgbClr val="C72A09"/>
                </a:solidFill>
                <a:latin typeface="Aileron Bold"/>
                <a:ea typeface="Aileron Bold"/>
                <a:cs typeface="Aileron Bold"/>
                <a:sym typeface="Aileron Bold"/>
              </a:rPr>
              <a:t>CECELIA LEE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968421" y="5316806"/>
            <a:ext cx="13124227" cy="11191386"/>
          </a:xfrm>
          <a:custGeom>
            <a:avLst/>
            <a:gdLst/>
            <a:ahLst/>
            <a:cxnLst/>
            <a:rect r="r" b="b" t="t" l="l"/>
            <a:pathLst>
              <a:path h="11191386" w="13124227">
                <a:moveTo>
                  <a:pt x="0" y="0"/>
                </a:moveTo>
                <a:lnTo>
                  <a:pt x="13124227" y="0"/>
                </a:lnTo>
                <a:lnTo>
                  <a:pt x="13124227" y="11191386"/>
                </a:lnTo>
                <a:lnTo>
                  <a:pt x="0" y="1119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33862" y="-6500080"/>
            <a:ext cx="13124227" cy="11191386"/>
          </a:xfrm>
          <a:custGeom>
            <a:avLst/>
            <a:gdLst/>
            <a:ahLst/>
            <a:cxnLst/>
            <a:rect r="r" b="b" t="t" l="l"/>
            <a:pathLst>
              <a:path h="11191386" w="13124227">
                <a:moveTo>
                  <a:pt x="0" y="0"/>
                </a:moveTo>
                <a:lnTo>
                  <a:pt x="13124227" y="0"/>
                </a:lnTo>
                <a:lnTo>
                  <a:pt x="13124227" y="11191387"/>
                </a:lnTo>
                <a:lnTo>
                  <a:pt x="0" y="11191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391" y="-2814469"/>
            <a:ext cx="17400551" cy="17400551"/>
          </a:xfrm>
          <a:custGeom>
            <a:avLst/>
            <a:gdLst/>
            <a:ahLst/>
            <a:cxnLst/>
            <a:rect r="r" b="b" t="t" l="l"/>
            <a:pathLst>
              <a:path h="17400551" w="17400551">
                <a:moveTo>
                  <a:pt x="0" y="0"/>
                </a:moveTo>
                <a:lnTo>
                  <a:pt x="17400551" y="0"/>
                </a:lnTo>
                <a:lnTo>
                  <a:pt x="17400551" y="17400551"/>
                </a:lnTo>
                <a:lnTo>
                  <a:pt x="0" y="1740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2440" y="1676946"/>
            <a:ext cx="9342452" cy="260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3"/>
              </a:lnSpc>
            </a:pPr>
            <a:r>
              <a:rPr lang="en-US" b="true" sz="10003" spc="-700">
                <a:solidFill>
                  <a:srgbClr val="272727"/>
                </a:solidFill>
                <a:latin typeface="Radnika Next Heavy"/>
                <a:ea typeface="Radnika Next Heavy"/>
                <a:cs typeface="Radnika Next Heavy"/>
                <a:sym typeface="Radnika Next Heavy"/>
              </a:rPr>
              <a:t>ABOUT</a:t>
            </a:r>
          </a:p>
          <a:p>
            <a:pPr algn="ctr">
              <a:lnSpc>
                <a:spcPts val="10003"/>
              </a:lnSpc>
            </a:pPr>
            <a:r>
              <a:rPr lang="en-US" b="true" sz="10003" spc="-700">
                <a:solidFill>
                  <a:srgbClr val="272727"/>
                </a:solidFill>
                <a:latin typeface="Radnika Next Heavy"/>
                <a:ea typeface="Radnika Next Heavy"/>
                <a:cs typeface="Radnika Next Heavy"/>
                <a:sym typeface="Radnika Next Heavy"/>
              </a:rPr>
              <a:t>MY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48791" y="4973576"/>
            <a:ext cx="3644639" cy="46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3499" spc="-244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CONCEPT 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49595" y="4979661"/>
            <a:ext cx="3388810" cy="44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b="true" sz="3395" spc="-237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DEFINATION 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62553" y="4979661"/>
            <a:ext cx="2308643" cy="44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b="true" sz="3395" spc="-237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FACT 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95988" y="5876281"/>
            <a:ext cx="2750245" cy="223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400" spc="-168">
                <a:solidFill>
                  <a:srgbClr val="272727"/>
                </a:solidFill>
                <a:latin typeface="Radnika Next Light"/>
                <a:ea typeface="Radnika Next Light"/>
                <a:cs typeface="Radnika Next Light"/>
                <a:sym typeface="Radnika Next Light"/>
              </a:rPr>
              <a:t>An interactive web-based synthesizer that </a:t>
            </a:r>
            <a:r>
              <a:rPr lang="en-US" b="true" sz="2400" spc="-168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merges music creation with real-time visual art.  </a:t>
            </a:r>
          </a:p>
          <a:p>
            <a:pPr algn="ctr">
              <a:lnSpc>
                <a:spcPts val="292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713794" y="5876281"/>
            <a:ext cx="4859744" cy="3242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85" indent="-226693" lvl="1">
              <a:lnSpc>
                <a:spcPts val="2561"/>
              </a:lnSpc>
              <a:buFont typeface="Arial"/>
              <a:buChar char="•"/>
            </a:pPr>
            <a:r>
              <a:rPr lang="en-US" b="true" sz="2099" spc="-146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Audio Engine:</a:t>
            </a:r>
            <a:r>
              <a:rPr lang="en-US" sz="2099" spc="-146">
                <a:solidFill>
                  <a:srgbClr val="272727"/>
                </a:solidFill>
                <a:latin typeface="Radnika Next Light"/>
                <a:ea typeface="Radnika Next Light"/>
                <a:cs typeface="Radnika Next Light"/>
                <a:sym typeface="Radnika Next Light"/>
              </a:rPr>
              <a:t> Polyphonic synthesizer (Tone.js) with </a:t>
            </a:r>
            <a:r>
              <a:rPr lang="en-US" b="true" sz="2099" spc="-146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8 notes (C4–C5).</a:t>
            </a:r>
            <a:r>
              <a:rPr lang="en-US" sz="2099" spc="-146">
                <a:solidFill>
                  <a:srgbClr val="272727"/>
                </a:solidFill>
                <a:latin typeface="Radnika Next Light"/>
                <a:ea typeface="Radnika Next Light"/>
                <a:cs typeface="Radnika Next Light"/>
                <a:sym typeface="Radnika Next Light"/>
              </a:rPr>
              <a:t>  </a:t>
            </a:r>
          </a:p>
          <a:p>
            <a:pPr algn="ctr">
              <a:lnSpc>
                <a:spcPts val="2561"/>
              </a:lnSpc>
            </a:pPr>
          </a:p>
          <a:p>
            <a:pPr algn="ctr" marL="453385" indent="-226693" lvl="1">
              <a:lnSpc>
                <a:spcPts val="2561"/>
              </a:lnSpc>
              <a:buFont typeface="Arial"/>
              <a:buChar char="•"/>
            </a:pPr>
            <a:r>
              <a:rPr lang="en-US" b="true" sz="2099" spc="-146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Visualizer:</a:t>
            </a:r>
            <a:r>
              <a:rPr lang="en-US" sz="2099" spc="-146">
                <a:solidFill>
                  <a:srgbClr val="272727"/>
                </a:solidFill>
                <a:latin typeface="Radnika Next Light"/>
                <a:ea typeface="Radnika Next Light"/>
                <a:cs typeface="Radnika Next Light"/>
                <a:sym typeface="Radnika Next Light"/>
              </a:rPr>
              <a:t> Physics-based particle system that reacts to </a:t>
            </a:r>
            <a:r>
              <a:rPr lang="en-US" b="true" sz="2099" spc="-146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notes/metronome.</a:t>
            </a:r>
            <a:r>
              <a:rPr lang="en-US" sz="2099" spc="-146">
                <a:solidFill>
                  <a:srgbClr val="272727"/>
                </a:solidFill>
                <a:latin typeface="Radnika Next Light"/>
                <a:ea typeface="Radnika Next Light"/>
                <a:cs typeface="Radnika Next Light"/>
                <a:sym typeface="Radnika Next Light"/>
              </a:rPr>
              <a:t>  </a:t>
            </a:r>
          </a:p>
          <a:p>
            <a:pPr algn="ctr">
              <a:lnSpc>
                <a:spcPts val="2561"/>
              </a:lnSpc>
            </a:pPr>
          </a:p>
          <a:p>
            <a:pPr algn="ctr" marL="453385" indent="-226693" lvl="1">
              <a:lnSpc>
                <a:spcPts val="2561"/>
              </a:lnSpc>
              <a:buFont typeface="Arial"/>
              <a:buChar char="•"/>
            </a:pPr>
            <a:r>
              <a:rPr lang="en-US" b="true" sz="2099" spc="-146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Goal: </a:t>
            </a:r>
            <a:r>
              <a:rPr lang="en-US" sz="2099" spc="-146">
                <a:solidFill>
                  <a:srgbClr val="272727"/>
                </a:solidFill>
                <a:latin typeface="Radnika Next Light"/>
                <a:ea typeface="Radnika Next Light"/>
                <a:cs typeface="Radnika Next Light"/>
                <a:sym typeface="Radnika Next Light"/>
              </a:rPr>
              <a:t>Make music creation immersive through </a:t>
            </a:r>
            <a:r>
              <a:rPr lang="en-US" b="true" sz="2099" spc="-146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responsive visuals.  </a:t>
            </a:r>
          </a:p>
          <a:p>
            <a:pPr algn="ctr">
              <a:lnSpc>
                <a:spcPts val="256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607314" y="5876281"/>
            <a:ext cx="2415156" cy="129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1"/>
              </a:lnSpc>
            </a:pPr>
            <a:r>
              <a:rPr lang="en-US" sz="2099" spc="-146">
                <a:solidFill>
                  <a:srgbClr val="272727"/>
                </a:solidFill>
                <a:latin typeface="Radnika Next Light"/>
                <a:ea typeface="Radnika Next Light"/>
                <a:cs typeface="Radnika Next Light"/>
                <a:sym typeface="Radnika Next Light"/>
              </a:rPr>
              <a:t>Built with only JavaScript and Web Audio API.  </a:t>
            </a:r>
          </a:p>
          <a:p>
            <a:pPr algn="just">
              <a:lnSpc>
                <a:spcPts val="256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D1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70553" y="11082"/>
            <a:ext cx="4817447" cy="10275918"/>
            <a:chOff x="0" y="0"/>
            <a:chExt cx="1268793" cy="27064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8793" cy="2706414"/>
            </a:xfrm>
            <a:custGeom>
              <a:avLst/>
              <a:gdLst/>
              <a:ahLst/>
              <a:cxnLst/>
              <a:rect r="r" b="b" t="t" l="l"/>
              <a:pathLst>
                <a:path h="2706414" w="1268793">
                  <a:moveTo>
                    <a:pt x="0" y="0"/>
                  </a:moveTo>
                  <a:lnTo>
                    <a:pt x="1268793" y="0"/>
                  </a:lnTo>
                  <a:lnTo>
                    <a:pt x="1268793" y="2706414"/>
                  </a:lnTo>
                  <a:lnTo>
                    <a:pt x="0" y="27064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8793" cy="2763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28700" cy="10287000"/>
            <a:chOff x="0" y="0"/>
            <a:chExt cx="27093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093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5400000">
            <a:off x="-3532218" y="4673252"/>
            <a:ext cx="820743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-767">
                <a:solidFill>
                  <a:srgbClr val="000000"/>
                </a:solidFill>
                <a:latin typeface="Stavok Grotesque Light"/>
                <a:ea typeface="Stavok Grotesque Light"/>
                <a:cs typeface="Stavok Grotesque Light"/>
                <a:sym typeface="Stavok Grotesque Light"/>
              </a:rPr>
              <a:t>AURORA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5775" y="673053"/>
            <a:ext cx="6066990" cy="229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0"/>
              </a:lnSpc>
            </a:pPr>
            <a:r>
              <a:rPr lang="en-US" b="true" sz="9500" spc="-807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WHY THIS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5775" y="3979824"/>
            <a:ext cx="3063025" cy="52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079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MOTIVATION: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655775" y="3540089"/>
            <a:ext cx="10272289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655775" y="5025524"/>
            <a:ext cx="10179140" cy="4418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655775" y="6506354"/>
            <a:ext cx="10272289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655775" y="5479330"/>
            <a:ext cx="3063025" cy="52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079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INSPIRATION: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5775" y="6944278"/>
            <a:ext cx="2598697" cy="52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079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RESEARCH: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03757" y="3686970"/>
            <a:ext cx="7424306" cy="138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6443" indent="-218222" lvl="1">
              <a:lnSpc>
                <a:spcPts val="2830"/>
              </a:lnSpc>
              <a:buFont typeface="Arial"/>
              <a:buChar char="•"/>
            </a:pPr>
            <a:r>
              <a:rPr lang="en-US" b="true" sz="2021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 MUSIC AND GENERATIVE ART IN A BROWSER.</a:t>
            </a:r>
            <a:r>
              <a:rPr lang="en-US" b="true" sz="2021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 </a:t>
            </a:r>
          </a:p>
          <a:p>
            <a:pPr algn="just" marL="436443" indent="-218222" lvl="1">
              <a:lnSpc>
                <a:spcPts val="2830"/>
              </a:lnSpc>
              <a:buFont typeface="Arial"/>
              <a:buChar char="•"/>
            </a:pPr>
            <a:r>
              <a:rPr lang="en-US" b="true" sz="2021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Explore the Web Audio API and collision physics. </a:t>
            </a:r>
          </a:p>
          <a:p>
            <a:pPr algn="just">
              <a:lnSpc>
                <a:spcPts val="283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503757" y="5270606"/>
            <a:ext cx="7657130" cy="97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405009" indent="-202505" lvl="1">
              <a:lnSpc>
                <a:spcPts val="2626"/>
              </a:lnSpc>
              <a:buFont typeface="Arial"/>
              <a:buChar char="•"/>
            </a:pPr>
            <a:r>
              <a:rPr lang="en-US" b="true" sz="1875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DIGITAL AUDIO WORKSTATIONS (DAWS) LIKE ABLETON.</a:t>
            </a:r>
          </a:p>
          <a:p>
            <a:pPr algn="r" marL="405009" indent="-202505" lvl="1">
              <a:lnSpc>
                <a:spcPts val="2626"/>
              </a:lnSpc>
              <a:buFont typeface="Arial"/>
              <a:buChar char="•"/>
            </a:pPr>
            <a:r>
              <a:rPr lang="en-US" b="true" sz="1875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Visualizers like Winamp MilkDrop, touchdesigner </a:t>
            </a:r>
          </a:p>
          <a:p>
            <a:pPr algn="r">
              <a:lnSpc>
                <a:spcPts val="262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6953398" y="9477375"/>
            <a:ext cx="1051107" cy="67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94"/>
              </a:lnSpc>
            </a:pPr>
            <a:r>
              <a:rPr lang="en-US" sz="5846" spc="-105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54322" y="6820556"/>
            <a:ext cx="8221608" cy="64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03100" indent="-201550" lvl="1">
              <a:lnSpc>
                <a:spcPts val="261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67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STUDIED TONE.JS DOCUMENTATION FOR SYNTH DESIGN. </a:t>
            </a:r>
          </a:p>
          <a:p>
            <a:pPr algn="ctr" marL="403100" indent="-201550" lvl="1">
              <a:lnSpc>
                <a:spcPts val="261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867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ANALYZED PARTICLE COLLISION ALGORITHMS.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13153" y="8707746"/>
            <a:ext cx="7805514" cy="33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0"/>
              </a:lnSpc>
              <a:spcBef>
                <a:spcPct val="0"/>
              </a:spcBef>
            </a:pPr>
            <a:r>
              <a:rPr lang="en-US" b="true" sz="2021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ITS A NO </a:t>
            </a:r>
            <a:r>
              <a:rPr lang="en-US" b="true" sz="2021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INSTALL TOOL FOR PLAYFUL MUSIC EXPLORATION. 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655775" y="7969558"/>
            <a:ext cx="10272289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655775" y="8362314"/>
            <a:ext cx="2598697" cy="106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079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GOAL ACHIEVED: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62943" y="5339739"/>
            <a:ext cx="2841060" cy="1270728"/>
          </a:xfrm>
          <a:custGeom>
            <a:avLst/>
            <a:gdLst/>
            <a:ahLst/>
            <a:cxnLst/>
            <a:rect r="r" b="b" t="t" l="l"/>
            <a:pathLst>
              <a:path h="1270728" w="2841060">
                <a:moveTo>
                  <a:pt x="0" y="0"/>
                </a:moveTo>
                <a:lnTo>
                  <a:pt x="2841060" y="0"/>
                </a:lnTo>
                <a:lnTo>
                  <a:pt x="2841060" y="1270728"/>
                </a:lnTo>
                <a:lnTo>
                  <a:pt x="0" y="127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581" y="8833485"/>
            <a:ext cx="1115865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57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04 project requirements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01496" y="8934511"/>
            <a:ext cx="973097" cy="59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1"/>
              </a:lnSpc>
              <a:spcBef>
                <a:spcPct val="0"/>
              </a:spcBef>
            </a:pPr>
            <a:r>
              <a:rPr lang="en-US" sz="30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4581" y="281259"/>
            <a:ext cx="6843785" cy="173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8"/>
              </a:lnSpc>
              <a:spcBef>
                <a:spcPct val="0"/>
              </a:spcBef>
            </a:pPr>
            <a:r>
              <a:rPr lang="en-US" sz="10127">
                <a:solidFill>
                  <a:srgbClr val="000000"/>
                </a:solidFill>
                <a:latin typeface="Sloop Script Pro"/>
                <a:ea typeface="Sloop Script Pro"/>
                <a:cs typeface="Sloop Script Pro"/>
                <a:sym typeface="Sloop Script Pro"/>
              </a:rPr>
              <a:t>How it works?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67690" y="462234"/>
            <a:ext cx="5206903" cy="1620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8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 T</a:t>
            </a:r>
            <a:r>
              <a:rPr lang="en-US" b="true" sz="27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one.js (Audio)  </a:t>
            </a:r>
          </a:p>
          <a:p>
            <a:pPr algn="l" marL="0" indent="0" lvl="0">
              <a:lnSpc>
                <a:spcPts val="3158"/>
              </a:lnSpc>
              <a:spcBef>
                <a:spcPct val="0"/>
              </a:spcBef>
            </a:pPr>
            <a:r>
              <a:rPr lang="en-US" b="true" sz="27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</a:p>
          <a:p>
            <a:pPr algn="l" marL="0" indent="0" lvl="0">
              <a:lnSpc>
                <a:spcPts val="3158"/>
              </a:lnSpc>
              <a:spcBef>
                <a:spcPct val="0"/>
              </a:spcBef>
            </a:pPr>
            <a:r>
              <a:rPr lang="en-US" b="true" sz="2700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 CSS/HTML  </a:t>
            </a:r>
          </a:p>
          <a:p>
            <a:pPr algn="l" marL="0" indent="0" lvl="0">
              <a:lnSpc>
                <a:spcPts val="315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4581" y="2005225"/>
            <a:ext cx="5744675" cy="482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6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1. Us</a:t>
            </a:r>
            <a:r>
              <a:rPr lang="en-US" sz="26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er Input: Keys (A-K) trigger notes.  </a:t>
            </a:r>
          </a:p>
          <a:p>
            <a:pPr algn="l">
              <a:lnSpc>
                <a:spcPts val="3158"/>
              </a:lnSpc>
            </a:pPr>
          </a:p>
          <a:p>
            <a:pPr algn="l">
              <a:lnSpc>
                <a:spcPts val="3158"/>
              </a:lnSpc>
            </a:pPr>
            <a:r>
              <a:rPr lang="en-US" sz="26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Audio: Tone.js generates sounds with ADSR envelopes.  </a:t>
            </a:r>
          </a:p>
          <a:p>
            <a:pPr algn="l">
              <a:lnSpc>
                <a:spcPts val="3158"/>
              </a:lnSpc>
            </a:pPr>
          </a:p>
          <a:p>
            <a:pPr algn="l">
              <a:lnSpc>
                <a:spcPts val="3158"/>
              </a:lnSpc>
            </a:pPr>
            <a:r>
              <a:rPr lang="en-US" sz="26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3. Visuals: Canvas renders particles that collide/fade.  </a:t>
            </a:r>
          </a:p>
          <a:p>
            <a:pPr algn="l">
              <a:lnSpc>
                <a:spcPts val="3158"/>
              </a:lnSpc>
            </a:pPr>
          </a:p>
          <a:p>
            <a:pPr algn="l">
              <a:lnSpc>
                <a:spcPts val="3158"/>
              </a:lnSpc>
            </a:pPr>
            <a:r>
              <a:rPr lang="en-US" sz="2699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 Metronome: Adjustable BPM with pulse feedback.  </a:t>
            </a:r>
          </a:p>
          <a:p>
            <a:pPr algn="l" marL="0" indent="0" lvl="0">
              <a:lnSpc>
                <a:spcPts val="315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957576" y="624980"/>
            <a:ext cx="6843785" cy="173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8"/>
              </a:lnSpc>
              <a:spcBef>
                <a:spcPct val="0"/>
              </a:spcBef>
            </a:pPr>
            <a:r>
              <a:rPr lang="en-US" sz="10127">
                <a:solidFill>
                  <a:srgbClr val="000000"/>
                </a:solidFill>
                <a:latin typeface="Sloop Script Pro"/>
                <a:ea typeface="Sloop Script Pro"/>
                <a:cs typeface="Sloop Script Pro"/>
                <a:sym typeface="Sloop Script Pro"/>
              </a:rPr>
              <a:t>Tools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8106" y="2691846"/>
            <a:ext cx="6843785" cy="173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8"/>
              </a:lnSpc>
              <a:spcBef>
                <a:spcPct val="0"/>
              </a:spcBef>
            </a:pPr>
            <a:r>
              <a:rPr lang="en-US" sz="10127">
                <a:solidFill>
                  <a:srgbClr val="000000"/>
                </a:solidFill>
                <a:latin typeface="Sloop Script Pro"/>
                <a:ea typeface="Sloop Script Pro"/>
                <a:cs typeface="Sloop Script Pro"/>
                <a:sym typeface="Sloop Script Pro"/>
              </a:rPr>
              <a:t>Block diagram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868524" y="5339739"/>
            <a:ext cx="2841060" cy="1270728"/>
          </a:xfrm>
          <a:custGeom>
            <a:avLst/>
            <a:gdLst/>
            <a:ahLst/>
            <a:cxnLst/>
            <a:rect r="r" b="b" t="t" l="l"/>
            <a:pathLst>
              <a:path h="1270728" w="2841060">
                <a:moveTo>
                  <a:pt x="0" y="0"/>
                </a:moveTo>
                <a:lnTo>
                  <a:pt x="2841060" y="0"/>
                </a:lnTo>
                <a:lnTo>
                  <a:pt x="2841060" y="1270728"/>
                </a:lnTo>
                <a:lnTo>
                  <a:pt x="0" y="127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33534" y="5339739"/>
            <a:ext cx="2841060" cy="1270728"/>
          </a:xfrm>
          <a:custGeom>
            <a:avLst/>
            <a:gdLst/>
            <a:ahLst/>
            <a:cxnLst/>
            <a:rect r="r" b="b" t="t" l="l"/>
            <a:pathLst>
              <a:path h="1270728" w="2841060">
                <a:moveTo>
                  <a:pt x="0" y="0"/>
                </a:moveTo>
                <a:lnTo>
                  <a:pt x="2841059" y="0"/>
                </a:lnTo>
                <a:lnTo>
                  <a:pt x="2841059" y="1270728"/>
                </a:lnTo>
                <a:lnTo>
                  <a:pt x="0" y="127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0117965" y="5994153"/>
            <a:ext cx="63659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14066434" y="6013203"/>
            <a:ext cx="63659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4" id="14"/>
          <p:cNvSpPr txBox="true"/>
          <p:nvPr/>
        </p:nvSpPr>
        <p:spPr>
          <a:xfrm rot="0">
            <a:off x="7453074" y="5487985"/>
            <a:ext cx="2312465" cy="106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079" b="true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KEYBOARD</a:t>
            </a:r>
          </a:p>
          <a:p>
            <a:pPr algn="l">
              <a:lnSpc>
                <a:spcPts val="4311"/>
              </a:lnSpc>
            </a:pPr>
            <a:r>
              <a:rPr lang="en-US" sz="3079" b="true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INPUT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54266" y="5410769"/>
            <a:ext cx="2312465" cy="106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079" b="true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AUDIO ENGINE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30114" y="5448869"/>
            <a:ext cx="2312465" cy="106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1"/>
              </a:lnSpc>
            </a:pPr>
            <a:r>
              <a:rPr lang="en-US" sz="3079" b="true">
                <a:solidFill>
                  <a:srgbClr val="FFFFFF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VISUAL ENGINE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5201857" y="4809885"/>
            <a:ext cx="10759635" cy="10759635"/>
          </a:xfrm>
          <a:custGeom>
            <a:avLst/>
            <a:gdLst/>
            <a:ahLst/>
            <a:cxnLst/>
            <a:rect r="r" b="b" t="t" l="l"/>
            <a:pathLst>
              <a:path h="10759635" w="10759635">
                <a:moveTo>
                  <a:pt x="0" y="0"/>
                </a:moveTo>
                <a:lnTo>
                  <a:pt x="10759635" y="0"/>
                </a:lnTo>
                <a:lnTo>
                  <a:pt x="10759635" y="10759635"/>
                </a:lnTo>
                <a:lnTo>
                  <a:pt x="0" y="10759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6110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11589" y="661378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65744" y="4667411"/>
            <a:ext cx="6772220" cy="2141715"/>
          </a:xfrm>
          <a:custGeom>
            <a:avLst/>
            <a:gdLst/>
            <a:ahLst/>
            <a:cxnLst/>
            <a:rect r="r" b="b" t="t" l="l"/>
            <a:pathLst>
              <a:path h="2141715" w="6772220">
                <a:moveTo>
                  <a:pt x="0" y="0"/>
                </a:moveTo>
                <a:lnTo>
                  <a:pt x="6772220" y="0"/>
                </a:lnTo>
                <a:lnTo>
                  <a:pt x="6772220" y="2141714"/>
                </a:lnTo>
                <a:lnTo>
                  <a:pt x="0" y="2141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54297" y="4193700"/>
            <a:ext cx="3779407" cy="119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0"/>
              </a:lnSpc>
            </a:pPr>
            <a:r>
              <a:rPr lang="en-US" b="true" sz="9500" spc="-807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DEMO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81501" r="0" b="-858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761" y="1826448"/>
            <a:ext cx="4757402" cy="496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5876CB"/>
                </a:solidFill>
                <a:latin typeface="Aileron Bold"/>
                <a:ea typeface="Aileron Bold"/>
                <a:cs typeface="Aileron Bold"/>
                <a:sym typeface="Aileron Bold"/>
              </a:rPr>
              <a:t>FOUNDATION OF THE ENTIRE AUDIO SYSTEM </a:t>
            </a:r>
          </a:p>
          <a:p>
            <a:pPr algn="l">
              <a:lnSpc>
                <a:spcPts val="2789"/>
              </a:lnSpc>
            </a:pPr>
          </a:p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5876CB"/>
                </a:solidFill>
                <a:latin typeface="Aileron Bold"/>
                <a:ea typeface="Aileron Bold"/>
                <a:cs typeface="Aileron Bold"/>
                <a:sym typeface="Aileron Bold"/>
              </a:rPr>
              <a:t>POLYSYNTH: ENABLES CHORDS/ MULITIPLE NOTES AT ONCE </a:t>
            </a:r>
          </a:p>
          <a:p>
            <a:pPr algn="l">
              <a:lnSpc>
                <a:spcPts val="2789"/>
              </a:lnSpc>
            </a:pPr>
          </a:p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5876CB"/>
                </a:solidFill>
                <a:latin typeface="Aileron Bold"/>
                <a:ea typeface="Aileron Bold"/>
                <a:cs typeface="Aileron Bold"/>
                <a:sym typeface="Aileron Bold"/>
              </a:rPr>
              <a:t>TONE.SYNTH: PROVIDES CLASSIC “SYNTH” SOUND </a:t>
            </a:r>
          </a:p>
          <a:p>
            <a:pPr algn="l">
              <a:lnSpc>
                <a:spcPts val="2789"/>
              </a:lnSpc>
            </a:pPr>
          </a:p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.TODESTINATION: SENDS SOUND TO SPEAKERS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3571" y="7669211"/>
            <a:ext cx="3065636" cy="235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23"/>
              </a:lnSpc>
              <a:spcBef>
                <a:spcPct val="0"/>
              </a:spcBef>
            </a:pPr>
            <a:r>
              <a:rPr lang="en-US" b="true" sz="13730" spc="-1167">
                <a:solidFill>
                  <a:srgbClr val="B4B4B4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(03)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39806" y="1369633"/>
            <a:ext cx="11512306" cy="6566278"/>
          </a:xfrm>
          <a:custGeom>
            <a:avLst/>
            <a:gdLst/>
            <a:ahLst/>
            <a:cxnLst/>
            <a:rect r="r" b="b" t="t" l="l"/>
            <a:pathLst>
              <a:path h="6566278" w="11512306">
                <a:moveTo>
                  <a:pt x="0" y="0"/>
                </a:moveTo>
                <a:lnTo>
                  <a:pt x="11512306" y="0"/>
                </a:lnTo>
                <a:lnTo>
                  <a:pt x="11512306" y="6566278"/>
                </a:lnTo>
                <a:lnTo>
                  <a:pt x="0" y="6566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304" t="-111356" r="-69962" b="-3439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3571" y="526227"/>
            <a:ext cx="4385782" cy="122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1"/>
              </a:lnSpc>
            </a:pPr>
            <a:r>
              <a:rPr lang="en-US" b="true" sz="5701" spc="-439">
                <a:solidFill>
                  <a:srgbClr val="5876C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AUDIO ENGINE 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01190" y="3766185"/>
            <a:ext cx="5358110" cy="122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1"/>
              </a:lnSpc>
            </a:pPr>
            <a:r>
              <a:rPr lang="en-US" b="true" sz="5701" spc="-439">
                <a:solidFill>
                  <a:srgbClr val="5876C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METRONOME WITH SOUND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86856" y="5066406"/>
            <a:ext cx="4757402" cy="425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5876CB"/>
                </a:solidFill>
                <a:latin typeface="Aileron Bold"/>
                <a:ea typeface="Aileron Bold"/>
                <a:cs typeface="Aileron Bold"/>
                <a:sym typeface="Aileron Bold"/>
              </a:rPr>
              <a:t>MEMBRANESYNTH (LIKE A DRUM MACHINE)</a:t>
            </a:r>
          </a:p>
          <a:p>
            <a:pPr algn="l">
              <a:lnSpc>
                <a:spcPts val="2789"/>
              </a:lnSpc>
            </a:pPr>
          </a:p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5876CB"/>
                </a:solidFill>
                <a:latin typeface="Aileron Bold"/>
                <a:ea typeface="Aileron Bold"/>
                <a:cs typeface="Aileron Bold"/>
                <a:sym typeface="Aileron Bold"/>
              </a:rPr>
              <a:t>ATTACK: 0.001: CREATES SHARP, PERCUSSIVE CLICKS </a:t>
            </a:r>
          </a:p>
          <a:p>
            <a:pPr algn="l">
              <a:lnSpc>
                <a:spcPts val="2789"/>
              </a:lnSpc>
            </a:pPr>
          </a:p>
          <a:p>
            <a:pPr algn="l">
              <a:lnSpc>
                <a:spcPts val="2789"/>
              </a:lnSpc>
            </a:pPr>
          </a:p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5876CB"/>
                </a:solidFill>
                <a:latin typeface="Aileron Bold"/>
                <a:ea typeface="Aileron Bold"/>
                <a:cs typeface="Aileron Bold"/>
                <a:sym typeface="Aileron Bold"/>
              </a:rPr>
              <a:t>OCTAVES: 10 ADDS HIGH FREQUENCY BRIGHTNESS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331518" y="1788795"/>
            <a:ext cx="2198370" cy="468630"/>
            <a:chOff x="0" y="0"/>
            <a:chExt cx="2931160" cy="624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44450" y="27940"/>
              <a:ext cx="2997200" cy="684530"/>
            </a:xfrm>
            <a:custGeom>
              <a:avLst/>
              <a:gdLst/>
              <a:ahLst/>
              <a:cxnLst/>
              <a:rect r="r" b="b" t="t" l="l"/>
              <a:pathLst>
                <a:path h="684530" w="2997200">
                  <a:moveTo>
                    <a:pt x="95250" y="71120"/>
                  </a:moveTo>
                  <a:cubicBezTo>
                    <a:pt x="1746250" y="17780"/>
                    <a:pt x="2030730" y="21590"/>
                    <a:pt x="2213610" y="22860"/>
                  </a:cubicBezTo>
                  <a:cubicBezTo>
                    <a:pt x="2319020" y="22860"/>
                    <a:pt x="2366010" y="17780"/>
                    <a:pt x="2461260" y="24130"/>
                  </a:cubicBezTo>
                  <a:cubicBezTo>
                    <a:pt x="2592070" y="34290"/>
                    <a:pt x="2851150" y="0"/>
                    <a:pt x="2924810" y="88900"/>
                  </a:cubicBezTo>
                  <a:cubicBezTo>
                    <a:pt x="2997200" y="175260"/>
                    <a:pt x="2987040" y="474980"/>
                    <a:pt x="2904490" y="544830"/>
                  </a:cubicBezTo>
                  <a:cubicBezTo>
                    <a:pt x="2814320" y="622300"/>
                    <a:pt x="2569210" y="492760"/>
                    <a:pt x="2359660" y="480060"/>
                  </a:cubicBezTo>
                  <a:cubicBezTo>
                    <a:pt x="2073910" y="463550"/>
                    <a:pt x="1703070" y="474980"/>
                    <a:pt x="1348740" y="482600"/>
                  </a:cubicBezTo>
                  <a:cubicBezTo>
                    <a:pt x="952500" y="490220"/>
                    <a:pt x="254000" y="684530"/>
                    <a:pt x="95250" y="533400"/>
                  </a:cubicBezTo>
                  <a:cubicBezTo>
                    <a:pt x="0" y="441960"/>
                    <a:pt x="95250" y="71120"/>
                    <a:pt x="95250" y="71120"/>
                  </a:cubicBezTo>
                </a:path>
              </a:pathLst>
            </a:custGeom>
            <a:solidFill>
              <a:srgbClr val="C72A09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010275" y="7263765"/>
            <a:ext cx="2029777" cy="422910"/>
            <a:chOff x="0" y="0"/>
            <a:chExt cx="2706370" cy="5638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57150" y="50800"/>
              <a:ext cx="2819400" cy="718820"/>
            </a:xfrm>
            <a:custGeom>
              <a:avLst/>
              <a:gdLst/>
              <a:ahLst/>
              <a:cxnLst/>
              <a:rect r="r" b="b" t="t" l="l"/>
              <a:pathLst>
                <a:path h="718820" w="2819400">
                  <a:moveTo>
                    <a:pt x="107950" y="0"/>
                  </a:moveTo>
                  <a:cubicBezTo>
                    <a:pt x="2819400" y="106680"/>
                    <a:pt x="2819400" y="349250"/>
                    <a:pt x="2712720" y="457200"/>
                  </a:cubicBezTo>
                  <a:cubicBezTo>
                    <a:pt x="2456180" y="713740"/>
                    <a:pt x="365760" y="718820"/>
                    <a:pt x="107950" y="461010"/>
                  </a:cubicBezTo>
                  <a:cubicBezTo>
                    <a:pt x="0" y="353060"/>
                    <a:pt x="107950" y="0"/>
                    <a:pt x="107950" y="0"/>
                  </a:cubicBezTo>
                </a:path>
              </a:pathLst>
            </a:custGeom>
            <a:solidFill>
              <a:srgbClr val="C72A09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36" t="0" r="0" b="-3235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6029" y="7598081"/>
            <a:ext cx="7677971" cy="128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2"/>
              </a:lnSpc>
            </a:pPr>
            <a:r>
              <a:rPr lang="en-US" b="true" sz="9981" spc="-768">
                <a:solidFill>
                  <a:srgbClr val="C72A09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(3)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21944" y="2416073"/>
            <a:ext cx="9166141" cy="7361409"/>
          </a:xfrm>
          <a:custGeom>
            <a:avLst/>
            <a:gdLst/>
            <a:ahLst/>
            <a:cxnLst/>
            <a:rect r="r" b="b" t="t" l="l"/>
            <a:pathLst>
              <a:path h="7361409" w="9166141">
                <a:moveTo>
                  <a:pt x="0" y="0"/>
                </a:moveTo>
                <a:lnTo>
                  <a:pt x="9166141" y="0"/>
                </a:lnTo>
                <a:lnTo>
                  <a:pt x="9166141" y="7361409"/>
                </a:lnTo>
                <a:lnTo>
                  <a:pt x="0" y="736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542" t="-31411" r="-51006" b="-2388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60467" y="1035448"/>
            <a:ext cx="7677971" cy="1145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85"/>
              </a:lnSpc>
            </a:pPr>
            <a:r>
              <a:rPr lang="en-US" b="true" sz="9981" spc="-768">
                <a:solidFill>
                  <a:srgbClr val="5876C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VISUALS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29138" y="411006"/>
            <a:ext cx="9654762" cy="4732494"/>
          </a:xfrm>
          <a:custGeom>
            <a:avLst/>
            <a:gdLst/>
            <a:ahLst/>
            <a:cxnLst/>
            <a:rect r="r" b="b" t="t" l="l"/>
            <a:pathLst>
              <a:path h="4732494" w="9654762">
                <a:moveTo>
                  <a:pt x="0" y="0"/>
                </a:moveTo>
                <a:lnTo>
                  <a:pt x="9654762" y="0"/>
                </a:lnTo>
                <a:lnTo>
                  <a:pt x="9654762" y="4732494"/>
                </a:lnTo>
                <a:lnTo>
                  <a:pt x="0" y="4732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928" t="-83039" r="-98022" b="-14713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20315" y="5876862"/>
            <a:ext cx="7677971" cy="215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85"/>
              </a:lnSpc>
            </a:pPr>
            <a:r>
              <a:rPr lang="en-US" b="true" sz="9981" spc="-768">
                <a:solidFill>
                  <a:srgbClr val="5876CB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NOTE - COLOR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0781" y="5890525"/>
            <a:ext cx="4757402" cy="214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5876CB"/>
                </a:solidFill>
                <a:latin typeface="Aileron Bold"/>
                <a:ea typeface="Aileron Bold"/>
                <a:cs typeface="Aileron Bold"/>
                <a:sym typeface="Aileron Bold"/>
              </a:rPr>
              <a:t>EACH PARTICLES HAVE DIFFERENT PHYSICS </a:t>
            </a:r>
          </a:p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5876CB"/>
                </a:solidFill>
                <a:latin typeface="Aileron Bold"/>
                <a:ea typeface="Aileron Bold"/>
                <a:cs typeface="Aileron Bold"/>
                <a:sym typeface="Aileron Bold"/>
              </a:rPr>
              <a:t>VELOCITY CREATES ORGANIC MOTION</a:t>
            </a:r>
          </a:p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5876CB"/>
                </a:solidFill>
                <a:latin typeface="Aileron Bold"/>
                <a:ea typeface="Aileron Bold"/>
                <a:cs typeface="Aileron Bold"/>
                <a:sym typeface="Aileron Bold"/>
              </a:rPr>
              <a:t>LIFE PROPERTY AUTO-RECYCLES PARTICLES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56519" y="8107945"/>
            <a:ext cx="4757402" cy="1436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CREATES MUSICAL COLOR ASSOCIATIONS </a:t>
            </a:r>
          </a:p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HEX CODES CHOSEN </a:t>
            </a:r>
          </a:p>
          <a:p>
            <a:pPr algn="l" marL="647695" indent="-323848" lvl="1">
              <a:lnSpc>
                <a:spcPts val="2789"/>
              </a:lnSpc>
              <a:buFont typeface="Arial"/>
              <a:buChar char="•"/>
            </a:pPr>
            <a:r>
              <a:rPr lang="en-US" b="true" sz="2999" spc="-8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CHROMATIC SCALE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637597" y="4412932"/>
            <a:ext cx="972502" cy="260033"/>
            <a:chOff x="0" y="0"/>
            <a:chExt cx="1296670" cy="3467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63500"/>
              <a:ext cx="1291590" cy="350520"/>
            </a:xfrm>
            <a:custGeom>
              <a:avLst/>
              <a:gdLst/>
              <a:ahLst/>
              <a:cxnLst/>
              <a:rect r="r" b="b" t="t" l="l"/>
              <a:pathLst>
                <a:path h="350520" w="1291590">
                  <a:moveTo>
                    <a:pt x="53340" y="0"/>
                  </a:moveTo>
                  <a:cubicBezTo>
                    <a:pt x="1268730" y="38100"/>
                    <a:pt x="1291590" y="158750"/>
                    <a:pt x="1248410" y="212090"/>
                  </a:cubicBezTo>
                  <a:cubicBezTo>
                    <a:pt x="1149350" y="332740"/>
                    <a:pt x="175260" y="350520"/>
                    <a:pt x="53340" y="231140"/>
                  </a:cubicBezTo>
                  <a:cubicBezTo>
                    <a:pt x="0" y="179070"/>
                    <a:pt x="53340" y="0"/>
                    <a:pt x="53340" y="0"/>
                  </a:cubicBezTo>
                </a:path>
              </a:pathLst>
            </a:custGeom>
            <a:solidFill>
              <a:srgbClr val="C9EE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1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73288" y="3680254"/>
            <a:ext cx="3907004" cy="111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17"/>
              </a:lnSpc>
            </a:pPr>
            <a:r>
              <a:rPr lang="en-US" sz="4334">
                <a:solidFill>
                  <a:srgbClr val="1D1A17"/>
                </a:solidFill>
                <a:latin typeface="Telegraf"/>
                <a:ea typeface="Telegraf"/>
                <a:cs typeface="Telegraf"/>
                <a:sym typeface="Telegraf"/>
              </a:rPr>
              <a:t>WHAT WORKS?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07708" y="5252338"/>
            <a:ext cx="5272583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2659"/>
              </a:lnSpc>
              <a:buFont typeface="Arial"/>
              <a:buChar char="•"/>
            </a:pPr>
            <a:r>
              <a:rPr lang="en-US" b="true" sz="2799">
                <a:solidFill>
                  <a:srgbClr val="1D1A17"/>
                </a:solidFill>
                <a:latin typeface="Telegraf Bold"/>
                <a:ea typeface="Telegraf Bold"/>
                <a:cs typeface="Telegraf Bold"/>
                <a:sym typeface="Telegraf Bold"/>
              </a:rPr>
              <a:t>Full polyphonic playback (multiple notes at once).  </a:t>
            </a:r>
          </a:p>
          <a:p>
            <a:pPr algn="l">
              <a:lnSpc>
                <a:spcPts val="2659"/>
              </a:lnSpc>
            </a:pPr>
          </a:p>
          <a:p>
            <a:pPr algn="l" marL="604519" indent="-302260" lvl="1">
              <a:lnSpc>
                <a:spcPts val="2659"/>
              </a:lnSpc>
              <a:buFont typeface="Arial"/>
              <a:buChar char="•"/>
            </a:pPr>
            <a:r>
              <a:rPr lang="en-US" b="true" sz="2799">
                <a:solidFill>
                  <a:srgbClr val="1D1A17"/>
                </a:solidFill>
                <a:latin typeface="Telegraf Bold"/>
                <a:ea typeface="Telegraf Bold"/>
                <a:cs typeface="Telegraf Bold"/>
                <a:sym typeface="Telegraf Bold"/>
              </a:rPr>
              <a:t>Smooth particle collisions/fading.  </a:t>
            </a:r>
          </a:p>
          <a:p>
            <a:pPr algn="l">
              <a:lnSpc>
                <a:spcPts val="2659"/>
              </a:lnSpc>
            </a:pPr>
          </a:p>
          <a:p>
            <a:pPr algn="l" marL="604519" indent="-302260" lvl="1">
              <a:lnSpc>
                <a:spcPts val="2659"/>
              </a:lnSpc>
              <a:buFont typeface="Arial"/>
              <a:buChar char="•"/>
            </a:pPr>
            <a:r>
              <a:rPr lang="en-US" b="true" sz="2799">
                <a:solidFill>
                  <a:srgbClr val="1D1A17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Responsive BPM adjustments (4</a:t>
            </a:r>
            <a:r>
              <a:rPr lang="en-US" b="true" sz="2799">
                <a:solidFill>
                  <a:srgbClr val="1D1A17"/>
                </a:solidFill>
                <a:latin typeface="Telegraf Bold"/>
                <a:ea typeface="Telegraf Bold"/>
                <a:cs typeface="Telegraf Bold"/>
                <a:sym typeface="Telegraf Bold"/>
              </a:rPr>
              <a:t>0–240).  </a:t>
            </a:r>
          </a:p>
          <a:p>
            <a:pPr algn="l">
              <a:lnSpc>
                <a:spcPts val="2659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14923840" y="3632629"/>
            <a:ext cx="0" cy="531083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074272" y="1209675"/>
            <a:ext cx="14139455" cy="260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3"/>
              </a:lnSpc>
            </a:pPr>
            <a:r>
              <a:rPr lang="en-US" b="true" sz="10003" spc="-700">
                <a:solidFill>
                  <a:srgbClr val="272727"/>
                </a:solidFill>
                <a:latin typeface="Radnika Next Heavy"/>
                <a:ea typeface="Radnika Next Heavy"/>
                <a:cs typeface="Radnika Next Heavy"/>
                <a:sym typeface="Radnika Next Heavy"/>
              </a:rPr>
              <a:t>ACCOMPLISHMENTS</a:t>
            </a:r>
          </a:p>
          <a:p>
            <a:pPr algn="ctr">
              <a:lnSpc>
                <a:spcPts val="1000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1491" y="416626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704171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9889" y="2469172"/>
            <a:ext cx="11226211" cy="2150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5802" indent="-467901" lvl="1">
              <a:lnSpc>
                <a:spcPts val="4117"/>
              </a:lnSpc>
              <a:buFont typeface="Arial"/>
              <a:buChar char="•"/>
            </a:pPr>
            <a:r>
              <a:rPr lang="en-US" sz="4334">
                <a:solidFill>
                  <a:srgbClr val="1D1A17"/>
                </a:solidFill>
                <a:latin typeface="Telegraf"/>
                <a:ea typeface="Telegraf"/>
                <a:cs typeface="Telegraf"/>
                <a:sym typeface="Telegraf"/>
              </a:rPr>
              <a:t>add effects (reverb/delay) , Tone.js</a:t>
            </a:r>
          </a:p>
          <a:p>
            <a:pPr algn="l" marL="935802" indent="-467901" lvl="1">
              <a:lnSpc>
                <a:spcPts val="4117"/>
              </a:lnSpc>
              <a:buFont typeface="Arial"/>
              <a:buChar char="•"/>
            </a:pPr>
            <a:r>
              <a:rPr lang="en-US" sz="4334">
                <a:solidFill>
                  <a:srgbClr val="1D1A17"/>
                </a:solidFill>
                <a:latin typeface="Telegraf"/>
                <a:ea typeface="Telegraf"/>
                <a:cs typeface="Telegraf"/>
                <a:sym typeface="Telegraf"/>
              </a:rPr>
              <a:t>turn into a plug-in with more advanced features </a:t>
            </a:r>
          </a:p>
          <a:p>
            <a:pPr algn="l" marL="935802" indent="-467901" lvl="1">
              <a:lnSpc>
                <a:spcPts val="4117"/>
              </a:lnSpc>
              <a:buFont typeface="Arial"/>
              <a:buChar char="•"/>
            </a:pPr>
            <a:r>
              <a:rPr lang="en-US" sz="4334">
                <a:solidFill>
                  <a:srgbClr val="1D1A17"/>
                </a:solidFill>
                <a:latin typeface="Telegraf"/>
                <a:ea typeface="Telegraf"/>
                <a:cs typeface="Telegraf"/>
                <a:sym typeface="Telegraf"/>
              </a:rPr>
              <a:t>more patterns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64471" y="6651530"/>
            <a:ext cx="14139455" cy="260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3"/>
              </a:lnSpc>
            </a:pPr>
            <a:r>
              <a:rPr lang="en-US" b="true" sz="10003" spc="-700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FUTURE </a:t>
            </a:r>
          </a:p>
          <a:p>
            <a:pPr algn="ctr">
              <a:lnSpc>
                <a:spcPts val="10003"/>
              </a:lnSpc>
            </a:pPr>
            <a:r>
              <a:rPr lang="en-US" b="true" sz="10003" spc="-700">
                <a:solidFill>
                  <a:srgbClr val="272727"/>
                </a:solidFill>
                <a:latin typeface="Radnika Next Bold"/>
                <a:ea typeface="Radnika Next Bold"/>
                <a:cs typeface="Radnika Next Bold"/>
                <a:sym typeface="Radnika Next Bold"/>
              </a:rPr>
              <a:t>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DAGv1CJnSF8</dc:identifier>
  <dcterms:modified xsi:type="dcterms:W3CDTF">2011-08-01T06:04:30Z</dcterms:modified>
  <cp:revision>1</cp:revision>
  <dc:title>LMSC-261-CECELIA LEE</dc:title>
</cp:coreProperties>
</file>